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3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34.xml" ContentType="application/vnd.openxmlformats-officedocument.presentationml.tags+xml"/>
  <Override PartName="/ppt/notesSlides/notesSlide6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98"/>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609" r:id="rId29"/>
    <p:sldId id="2147474826" r:id="rId30"/>
    <p:sldId id="2147474800" r:id="rId31"/>
    <p:sldId id="2147474909" r:id="rId32"/>
    <p:sldId id="2147474910" r:id="rId33"/>
    <p:sldId id="2147483646" r:id="rId34"/>
    <p:sldId id="282" r:id="rId35"/>
    <p:sldId id="2147478359" r:id="rId36"/>
    <p:sldId id="2147478362" r:id="rId37"/>
    <p:sldId id="2147481345" r:id="rId38"/>
    <p:sldId id="2147478361" r:id="rId39"/>
    <p:sldId id="2147481369" r:id="rId40"/>
    <p:sldId id="2147481368" r:id="rId41"/>
    <p:sldId id="2147478360" r:id="rId42"/>
    <p:sldId id="285" r:id="rId43"/>
    <p:sldId id="286" r:id="rId44"/>
    <p:sldId id="288" r:id="rId45"/>
    <p:sldId id="287" r:id="rId46"/>
    <p:sldId id="2147483600" r:id="rId47"/>
    <p:sldId id="2147483601" r:id="rId48"/>
    <p:sldId id="2147483644" r:id="rId49"/>
    <p:sldId id="2147483642" r:id="rId50"/>
    <p:sldId id="2147483643" r:id="rId51"/>
    <p:sldId id="2147483641" r:id="rId52"/>
    <p:sldId id="2147483605" r:id="rId53"/>
    <p:sldId id="257" r:id="rId54"/>
    <p:sldId id="260" r:id="rId55"/>
    <p:sldId id="2147483473" r:id="rId56"/>
    <p:sldId id="258" r:id="rId57"/>
    <p:sldId id="259" r:id="rId58"/>
    <p:sldId id="2147478033" r:id="rId59"/>
    <p:sldId id="2147481995" r:id="rId60"/>
    <p:sldId id="2147472868" r:id="rId61"/>
    <p:sldId id="2147483640" r:id="rId62"/>
    <p:sldId id="2147483576" r:id="rId63"/>
    <p:sldId id="2147478032" r:id="rId64"/>
    <p:sldId id="265" r:id="rId65"/>
    <p:sldId id="2147478009" r:id="rId66"/>
    <p:sldId id="2147483552" r:id="rId67"/>
    <p:sldId id="2147483574" r:id="rId68"/>
    <p:sldId id="2147483563" r:id="rId69"/>
    <p:sldId id="2147483553" r:id="rId70"/>
    <p:sldId id="2147483638" r:id="rId71"/>
    <p:sldId id="2147483637" r:id="rId72"/>
    <p:sldId id="2147483554" r:id="rId73"/>
    <p:sldId id="2147483636" r:id="rId74"/>
    <p:sldId id="263" r:id="rId75"/>
    <p:sldId id="273" r:id="rId76"/>
    <p:sldId id="284" r:id="rId77"/>
    <p:sldId id="289" r:id="rId78"/>
    <p:sldId id="277" r:id="rId79"/>
    <p:sldId id="278" r:id="rId80"/>
    <p:sldId id="276" r:id="rId81"/>
    <p:sldId id="281" r:id="rId82"/>
    <p:sldId id="283" r:id="rId83"/>
    <p:sldId id="290" r:id="rId84"/>
    <p:sldId id="275" r:id="rId85"/>
    <p:sldId id="291" r:id="rId86"/>
    <p:sldId id="280" r:id="rId87"/>
    <p:sldId id="2147483592" r:id="rId88"/>
    <p:sldId id="261" r:id="rId89"/>
    <p:sldId id="2147483595" r:id="rId90"/>
    <p:sldId id="2147483591" r:id="rId91"/>
    <p:sldId id="2147483597" r:id="rId92"/>
    <p:sldId id="2147483583" r:id="rId93"/>
    <p:sldId id="2147483584" r:id="rId94"/>
    <p:sldId id="262" r:id="rId95"/>
    <p:sldId id="2147483598" r:id="rId96"/>
    <p:sldId id="2147483548" r:id="rId97"/>
  </p:sldIdLst>
  <p:sldSz cx="12192000" cy="6858000"/>
  <p:notesSz cx="6858000" cy="9144000"/>
  <p:custDataLst>
    <p:tags r:id="rId9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609"/>
            <p14:sldId id="2147474826"/>
            <p14:sldId id="2147474800"/>
            <p14:sldId id="2147474909"/>
            <p14:sldId id="2147474910"/>
            <p14:sldId id="2147483646"/>
            <p14:sldId id="282"/>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 id="287"/>
          </p14:sldIdLst>
        </p14:section>
        <p14:section name="Arquitectura 101" id="{244B5563-CEBB-4A61-BEBB-C05FB1D0A708}">
          <p14:sldIdLst>
            <p14:sldId id="2147483600"/>
            <p14:sldId id="2147483601"/>
            <p14:sldId id="2147483644"/>
            <p14:sldId id="2147483642"/>
            <p14:sldId id="2147483643"/>
            <p14:sldId id="2147483641"/>
            <p14:sldId id="2147483605"/>
            <p14:sldId id="257"/>
            <p14:sldId id="260"/>
            <p14:sldId id="2147483473"/>
            <p14:sldId id="258"/>
            <p14:sldId id="259"/>
            <p14:sldId id="2147478033"/>
          </p14:sldIdLst>
        </p14:section>
        <p14:section name="Canalización de mensajes" id="{01244A83-FC94-4E78-A247-8994836C8595}">
          <p14:sldIdLst>
            <p14:sldId id="2147481995"/>
            <p14:sldId id="2147472868"/>
            <p14:sldId id="2147483640"/>
            <p14:sldId id="2147483576"/>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62"/>
            <p14:sldId id="2147483598"/>
          </p14:sldIdLst>
        </p14:section>
        <p14:section name="Closure" id="{745B39BC-7157-49DC-970A-45359493DF60}">
          <p14:sldIdLst>
            <p14:sldId id="2147483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122" autoAdjust="0"/>
  </p:normalViewPr>
  <p:slideViewPr>
    <p:cSldViewPr snapToGrid="0">
      <p:cViewPr varScale="1">
        <p:scale>
          <a:sx n="72" d="100"/>
          <a:sy n="72"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tags" Target="tags/tag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microsoft.com/office/2018/10/relationships/authors" Target="author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c16r3="http://schemas.microsoft.com/office/drawing/2017/03/chart" xmlns:c16="http://schemas.microsoft.com/office/drawing/2014/chart" xmlns:c14="http://schemas.microsoft.com/office/drawing/2007/8/2/chart" xmlns:mc="http://schemas.openxmlformats.org/markup-compatibility/2006">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c16r3="http://schemas.microsoft.com/office/drawing/2017/03/chart" xmlns:c16="http://schemas.microsoft.com/office/drawing/2014/chart" xmlns:c14="http://schemas.microsoft.com/office/drawing/2007/8/2/chart" xmlns:mc="http://schemas.openxmlformats.org/markup-compatibility/2006">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9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0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7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7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27</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29</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30</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32</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33</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35</a:t>
            </a:fld>
            <a:endParaRPr lang="en-CA"/>
          </a:p>
        </p:txBody>
      </p:sp>
    </p:spTree>
    <p:extLst>
      <p:ext uri="{BB962C8B-B14F-4D97-AF65-F5344CB8AC3E}">
        <p14:creationId xmlns:p14="http://schemas.microsoft.com/office/powerpoint/2010/main" val="1766589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37</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38</a:t>
            </a:fld>
            <a:endParaRPr lang="en-CA"/>
          </a:p>
        </p:txBody>
      </p:sp>
    </p:spTree>
    <p:extLst>
      <p:ext uri="{BB962C8B-B14F-4D97-AF65-F5344CB8AC3E}">
        <p14:creationId xmlns:p14="http://schemas.microsoft.com/office/powerpoint/2010/main" val="267316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39</a:t>
            </a:fld>
            <a:endParaRPr lang="en-CA"/>
          </a:p>
        </p:txBody>
      </p:sp>
    </p:spTree>
    <p:extLst>
      <p:ext uri="{BB962C8B-B14F-4D97-AF65-F5344CB8AC3E}">
        <p14:creationId xmlns:p14="http://schemas.microsoft.com/office/powerpoint/2010/main" val="683997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40</a:t>
            </a:fld>
            <a:endParaRPr lang="en-CA"/>
          </a:p>
        </p:txBody>
      </p:sp>
    </p:spTree>
    <p:extLst>
      <p:ext uri="{BB962C8B-B14F-4D97-AF65-F5344CB8AC3E}">
        <p14:creationId xmlns:p14="http://schemas.microsoft.com/office/powerpoint/2010/main" val="1868883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a:p>
        </p:txBody>
      </p:sp>
    </p:spTree>
    <p:extLst>
      <p:ext uri="{BB962C8B-B14F-4D97-AF65-F5344CB8AC3E}">
        <p14:creationId xmlns:p14="http://schemas.microsoft.com/office/powerpoint/2010/main" val="341255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42</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80842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51</a:t>
            </a:fld>
            <a:endParaRPr lang="en-CA"/>
          </a:p>
        </p:txBody>
      </p:sp>
    </p:spTree>
    <p:extLst>
      <p:ext uri="{BB962C8B-B14F-4D97-AF65-F5344CB8AC3E}">
        <p14:creationId xmlns:p14="http://schemas.microsoft.com/office/powerpoint/2010/main" val="3269182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52</a:t>
            </a:fld>
            <a:endParaRPr lang="en-CA"/>
          </a:p>
        </p:txBody>
      </p:sp>
    </p:spTree>
    <p:extLst>
      <p:ext uri="{BB962C8B-B14F-4D97-AF65-F5344CB8AC3E}">
        <p14:creationId xmlns:p14="http://schemas.microsoft.com/office/powerpoint/2010/main" val="1048804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57</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58</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61</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64</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65</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79</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80</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83</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9.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07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2025-05-03</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2025-05-03</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2025-05-03</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6.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8.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5/3/2025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1" r:id="rId26"/>
    <p:sldLayoutId id="2147484002" r:id="rId27"/>
    <p:sldLayoutId id="2147484003"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11.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notesSlide" Target="../notesSlides/notesSlide14.xml"/><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slideLayout" Target="../slideLayouts/slideLayout115.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25.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7.emf"/><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oleObject" Target="../embeddings/oleObject12.bin"/><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15.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6.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68.png"/><Relationship Id="rId5" Type="http://schemas.openxmlformats.org/officeDocument/2006/relationships/image" Target="../media/image7.emf"/><Relationship Id="rId10" Type="http://schemas.openxmlformats.org/officeDocument/2006/relationships/image" Target="../media/image67.png"/><Relationship Id="rId4" Type="http://schemas.openxmlformats.org/officeDocument/2006/relationships/oleObject" Target="../embeddings/oleObject13.bin"/><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72.png"/><Relationship Id="rId2" Type="http://schemas.openxmlformats.org/officeDocument/2006/relationships/slideLayout" Target="../slideLayouts/slideLayout115.xml"/><Relationship Id="rId1" Type="http://schemas.openxmlformats.org/officeDocument/2006/relationships/tags" Target="../tags/tag27.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71.png"/><Relationship Id="rId5" Type="http://schemas.openxmlformats.org/officeDocument/2006/relationships/image" Target="../media/image7.emf"/><Relationship Id="rId10" Type="http://schemas.openxmlformats.org/officeDocument/2006/relationships/image" Target="../media/image70.png"/><Relationship Id="rId4" Type="http://schemas.openxmlformats.org/officeDocument/2006/relationships/oleObject" Target="../embeddings/oleObject14.bin"/><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17.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8.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76.png"/><Relationship Id="rId5" Type="http://schemas.openxmlformats.org/officeDocument/2006/relationships/image" Target="../media/image7.emf"/><Relationship Id="rId10" Type="http://schemas.openxmlformats.org/officeDocument/2006/relationships/image" Target="../media/image75.png"/><Relationship Id="rId4" Type="http://schemas.openxmlformats.org/officeDocument/2006/relationships/oleObject" Target="../embeddings/oleObject15.bin"/><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29.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9.xml"/><Relationship Id="rId7" Type="http://schemas.openxmlformats.org/officeDocument/2006/relationships/image" Target="../media/image80.png"/><Relationship Id="rId2" Type="http://schemas.openxmlformats.org/officeDocument/2006/relationships/slideLayout" Target="../slideLayouts/slideLayout107.xml"/><Relationship Id="rId1" Type="http://schemas.openxmlformats.org/officeDocument/2006/relationships/tags" Target="../tags/tag30.xml"/><Relationship Id="rId6" Type="http://schemas.openxmlformats.org/officeDocument/2006/relationships/image" Target="../media/image67.png"/><Relationship Id="rId5" Type="http://schemas.openxmlformats.org/officeDocument/2006/relationships/image" Target="../media/image79.emf"/><Relationship Id="rId10" Type="http://schemas.openxmlformats.org/officeDocument/2006/relationships/image" Target="../media/image82.png"/><Relationship Id="rId4" Type="http://schemas.openxmlformats.org/officeDocument/2006/relationships/oleObject" Target="../embeddings/oleObject17.bin"/><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16.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8.xml"/><Relationship Id="rId1" Type="http://schemas.openxmlformats.org/officeDocument/2006/relationships/slideLayout" Target="../slideLayouts/slideLayout11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9.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30.xml"/><Relationship Id="rId1" Type="http://schemas.openxmlformats.org/officeDocument/2006/relationships/slideLayout" Target="../slideLayouts/slideLayout112.xml"/><Relationship Id="rId6" Type="http://schemas.openxmlformats.org/officeDocument/2006/relationships/image" Target="../media/image92.png"/><Relationship Id="rId11" Type="http://schemas.openxmlformats.org/officeDocument/2006/relationships/hyperlink" Target="https://github.com/meta-llama/llama-stack-client-node" TargetMode="External"/><Relationship Id="rId5" Type="http://schemas.openxmlformats.org/officeDocument/2006/relationships/image" Target="../media/image91.jpeg"/><Relationship Id="rId10" Type="http://schemas.openxmlformats.org/officeDocument/2006/relationships/hyperlink" Target="https://github.com/meta-llama/llama-stack-client-swift" TargetMode="External"/><Relationship Id="rId4" Type="http://schemas.openxmlformats.org/officeDocument/2006/relationships/image" Target="../media/image90.png"/><Relationship Id="rId9" Type="http://schemas.openxmlformats.org/officeDocument/2006/relationships/hyperlink" Target="https://github.com/meta-llama/llama-stack-client-python"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11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1.png"/><Relationship Id="rId4" Type="http://schemas.openxmlformats.org/officeDocument/2006/relationships/image" Target="../media/image96.svg"/><Relationship Id="rId9"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112.xml"/><Relationship Id="rId5" Type="http://schemas.openxmlformats.org/officeDocument/2006/relationships/image" Target="../media/image96.svg"/><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96.svg"/></Relationships>
</file>

<file path=ppt/slides/_rels/slide4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hyperlink" Target="https://mibot.com.ar/messenger" TargetMode="External"/><Relationship Id="rId1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96.svg"/><Relationship Id="rId12" Type="http://schemas.openxmlformats.org/officeDocument/2006/relationships/hyperlink" Target="https://mibot.com.ar/whatsapp" TargetMode="External"/><Relationship Id="rId17" Type="http://schemas.openxmlformats.org/officeDocument/2006/relationships/image" Target="../media/image111.svg"/><Relationship Id="rId2" Type="http://schemas.openxmlformats.org/officeDocument/2006/relationships/notesSlide" Target="../notesSlides/notesSlide34.xml"/><Relationship Id="rId16" Type="http://schemas.openxmlformats.org/officeDocument/2006/relationships/image" Target="../media/image110.png"/><Relationship Id="rId1" Type="http://schemas.openxmlformats.org/officeDocument/2006/relationships/slideLayout" Target="../slideLayouts/slideLayout112.xml"/><Relationship Id="rId6" Type="http://schemas.openxmlformats.org/officeDocument/2006/relationships/image" Target="../media/image95.png"/><Relationship Id="rId11" Type="http://schemas.openxmlformats.org/officeDocument/2006/relationships/image" Target="../media/image109.svg"/><Relationship Id="rId5" Type="http://schemas.openxmlformats.org/officeDocument/2006/relationships/image" Target="../media/image105.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108.png"/><Relationship Id="rId4" Type="http://schemas.openxmlformats.org/officeDocument/2006/relationships/image" Target="../media/image104.svg"/><Relationship Id="rId9" Type="http://schemas.openxmlformats.org/officeDocument/2006/relationships/image" Target="../media/image107.png"/><Relationship Id="rId14" Type="http://schemas.openxmlformats.org/officeDocument/2006/relationships/hyperlink" Target="https://mibot.com.ar/webapp"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15.png"/><Relationship Id="rId2" Type="http://schemas.openxmlformats.org/officeDocument/2006/relationships/slideLayout" Target="../slideLayouts/slideLayout107.xml"/><Relationship Id="rId1" Type="http://schemas.openxmlformats.org/officeDocument/2006/relationships/tags" Target="../tags/tag31.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trl.blog/entry/ipfs-html-chunks.html" TargetMode="External"/><Relationship Id="rId7" Type="http://schemas.openxmlformats.org/officeDocument/2006/relationships/image" Target="../media/image120.svg"/><Relationship Id="rId2" Type="http://schemas.openxmlformats.org/officeDocument/2006/relationships/image" Target="../media/image116.png"/><Relationship Id="rId1" Type="http://schemas.openxmlformats.org/officeDocument/2006/relationships/slideLayout" Target="../slideLayouts/slideLayout107.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 Id="rId9" Type="http://schemas.openxmlformats.org/officeDocument/2006/relationships/image" Target="../media/image121.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2.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112.xml"/></Relationships>
</file>

<file path=ppt/slides/_rels/slide53.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oleObject" Target="../embeddings/oleObject19.bin"/><Relationship Id="rId7" Type="http://schemas.openxmlformats.org/officeDocument/2006/relationships/image" Target="../media/image125.png"/><Relationship Id="rId2" Type="http://schemas.openxmlformats.org/officeDocument/2006/relationships/slideLayout" Target="../slideLayouts/slideLayout106.xml"/><Relationship Id="rId1" Type="http://schemas.openxmlformats.org/officeDocument/2006/relationships/tags" Target="../tags/tag32.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79.emf"/><Relationship Id="rId9" Type="http://schemas.openxmlformats.org/officeDocument/2006/relationships/image" Target="../media/image127.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129.png"/><Relationship Id="rId4" Type="http://schemas.openxmlformats.org/officeDocument/2006/relationships/image" Target="../media/image7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3.xml"/><Relationship Id="rId1" Type="http://schemas.openxmlformats.org/officeDocument/2006/relationships/slideLayout" Target="../slideLayouts/slideLayout112.xml"/><Relationship Id="rId4" Type="http://schemas.openxmlformats.org/officeDocument/2006/relationships/image" Target="../media/image131.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10.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11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49.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0.xml"/><Relationship Id="rId1" Type="http://schemas.openxmlformats.org/officeDocument/2006/relationships/slideLayout" Target="../slideLayouts/slideLayout112.xml"/><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11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10.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112.xml"/><Relationship Id="rId5" Type="http://schemas.openxmlformats.org/officeDocument/2006/relationships/image" Target="../media/image146.png"/><Relationship Id="rId4" Type="http://schemas.openxmlformats.org/officeDocument/2006/relationships/image" Target="../media/image145.png"/></Relationships>
</file>

<file path=ppt/slides/_rels/slide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11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54.png"/><Relationship Id="rId2" Type="http://schemas.openxmlformats.org/officeDocument/2006/relationships/notesSlide" Target="../notesSlides/notesSlide60.xml"/><Relationship Id="rId1" Type="http://schemas.openxmlformats.org/officeDocument/2006/relationships/slideLayout" Target="../slideLayouts/slideLayout11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1.xml"/><Relationship Id="rId1" Type="http://schemas.openxmlformats.org/officeDocument/2006/relationships/slideLayout" Target="../slideLayouts/slideLayout112.xml"/><Relationship Id="rId4" Type="http://schemas.openxmlformats.org/officeDocument/2006/relationships/image" Target="../media/image1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04.xml"/><Relationship Id="rId1" Type="http://schemas.openxmlformats.org/officeDocument/2006/relationships/tags" Target="../tags/tag34.xml"/><Relationship Id="rId5" Type="http://schemas.openxmlformats.org/officeDocument/2006/relationships/image" Target="../media/image7.emf"/><Relationship Id="rId4" Type="http://schemas.openxmlformats.org/officeDocument/2006/relationships/oleObject" Target="../embeddings/oleObject21.bin"/></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10.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565674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784196493"/>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a14="http://schemas.microsoft.com/office/drawing/2010/main" xmlns:asvg="http://schemas.microsoft.com/office/drawing/2016/SVG/main"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1989409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4511411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397272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639967700"/>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864242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999942195"/>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1107575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064177339"/>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a14="http://schemas.microsoft.com/office/drawing/2010/main" xmlns:ahyp="http://schemas.microsoft.com/office/drawing/2018/hyperlinkcolor" xmlns:p14="http://schemas.microsoft.com/office/powerpoint/2010/main" xmlns:v="urn:schemas-microsoft-com:vml" xmlns:mc="http://schemas.openxmlformats.org/markup-compatibility/2006"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849862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65642954"/>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3794313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580F2F1-4169-01BA-1095-38A6CDF440C6}"/>
              </a:ext>
            </a:extLst>
          </p:cNvPr>
          <p:cNvGrpSpPr/>
          <p:nvPr/>
        </p:nvGrpSpPr>
        <p:grpSpPr>
          <a:xfrm>
            <a:off x="503237" y="1304514"/>
            <a:ext cx="11032454" cy="5058185"/>
            <a:chOff x="131021" y="1132944"/>
            <a:chExt cx="11808337" cy="541392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3998528" y="2027080"/>
              <a:ext cx="175143" cy="4442979"/>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3423" y="3995899"/>
              <a:ext cx="4556964" cy="544966"/>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471261" y="1132944"/>
              <a:ext cx="2893107" cy="5270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032472" y="2143421"/>
              <a:ext cx="3691763"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1" name="Freeform 42">
              <a:extLst>
                <a:ext uri="{FF2B5EF4-FFF2-40B4-BE49-F238E27FC236}">
                  <a16:creationId xmlns:a16="http://schemas.microsoft.com/office/drawing/2014/main" id="{C6E89E5E-AD8D-8DE7-3BD6-BC0A87A71A70}"/>
                </a:ext>
              </a:extLst>
            </p:cNvPr>
            <p:cNvSpPr>
              <a:spLocks/>
            </p:cNvSpPr>
            <p:nvPr/>
          </p:nvSpPr>
          <p:spPr bwMode="auto">
            <a:xfrm flipV="1">
              <a:off x="3781244" y="5233504"/>
              <a:ext cx="220663" cy="220663"/>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466739" y="1132944"/>
              <a:ext cx="3178017" cy="52707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608503" y="1132944"/>
              <a:ext cx="2893107" cy="7906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024455" y="3797203"/>
              <a:ext cx="3691763"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94" name="Line 48">
              <a:extLst>
                <a:ext uri="{FF2B5EF4-FFF2-40B4-BE49-F238E27FC236}">
                  <a16:creationId xmlns:a16="http://schemas.microsoft.com/office/drawing/2014/main" id="{39757BD2-7A3D-0BCF-9101-27529C4F2D2D}"/>
                </a:ext>
              </a:extLst>
            </p:cNvPr>
            <p:cNvSpPr>
              <a:spLocks noChangeShapeType="1"/>
            </p:cNvSpPr>
            <p:nvPr/>
          </p:nvSpPr>
          <p:spPr bwMode="auto">
            <a:xfrm flipH="1" flipV="1">
              <a:off x="3997609" y="5343835"/>
              <a:ext cx="3691763"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733546" y="4004730"/>
              <a:ext cx="278130" cy="209550"/>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803792" y="3694298"/>
              <a:ext cx="220663" cy="220663"/>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9AE1A718-12AE-3AE2-2E76-AE372D94976F}"/>
                </a:ext>
              </a:extLst>
            </p:cNvPr>
            <p:cNvSpPr txBox="1"/>
            <p:nvPr/>
          </p:nvSpPr>
          <p:spPr>
            <a:xfrm>
              <a:off x="4227614" y="2242070"/>
              <a:ext cx="3332592" cy="1350630"/>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0" i="0" u="none" strike="noStrike" kern="1200" cap="none" spc="0" normalizeH="0" baseline="0" noProof="0" dirty="0">
                  <a:ln>
                    <a:noFill/>
                  </a:ln>
                  <a:solidFill>
                    <a:srgbClr val="000000"/>
                  </a:solidFill>
                  <a:effectLst/>
                  <a:uLnTx/>
                  <a:uFillTx/>
                  <a:latin typeface="Open Sans"/>
                  <a:ea typeface="+mn-ea"/>
                  <a:cs typeface="+mn-cs"/>
                </a:rPr>
                <a:t>El alcance de las interfaces de usuario y aplicaciones front-end existentes se puede ampliar para incluir múltiples soluciones de IA generativa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0" i="0" u="none" strike="noStrike" kern="1200" cap="none" spc="0" normalizeH="0" baseline="0" noProof="0" dirty="0">
                  <a:ln>
                    <a:noFill/>
                  </a:ln>
                  <a:solidFill>
                    <a:srgbClr val="000000"/>
                  </a:solidFill>
                  <a:effectLst/>
                  <a:uLnTx/>
                  <a:uFillTx/>
                  <a:latin typeface="Open Sans"/>
                  <a:ea typeface="+mn-ea"/>
                  <a:cs typeface="+mn-cs"/>
                </a:rPr>
                <a:t>Las mejoras de ingeniería rápidas se pueden aplicar de manera uniforme en todas las interfaces de usuario</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0" i="0" u="none" strike="noStrike" kern="1200" cap="none" spc="0" normalizeH="0" baseline="0" noProof="0" dirty="0">
                  <a:ln>
                    <a:noFill/>
                  </a:ln>
                  <a:solidFill>
                    <a:srgbClr val="000000"/>
                  </a:solidFill>
                  <a:effectLst/>
                  <a:uLnTx/>
                  <a:uFillTx/>
                  <a:latin typeface="Open Sans"/>
                  <a:ea typeface="+mn-ea"/>
                  <a:cs typeface="+mn-cs"/>
                </a:rPr>
                <a:t>Protocolos de seguridad y autenticación de usuarios coherentes</a:t>
              </a:r>
            </a:p>
          </p:txBody>
        </p:sp>
        <p:sp>
          <p:nvSpPr>
            <p:cNvPr id="87" name="Oval 86">
              <a:extLst>
                <a:ext uri="{FF2B5EF4-FFF2-40B4-BE49-F238E27FC236}">
                  <a16:creationId xmlns:a16="http://schemas.microsoft.com/office/drawing/2014/main" id="{DCF9A66F-5D8B-8DD1-061E-969DB8800021}"/>
                </a:ext>
              </a:extLst>
            </p:cNvPr>
            <p:cNvSpPr/>
            <p:nvPr/>
          </p:nvSpPr>
          <p:spPr bwMode="auto">
            <a:xfrm>
              <a:off x="8310613" y="2473608"/>
              <a:ext cx="523054" cy="523054"/>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3" name="TextBox 92">
              <a:extLst>
                <a:ext uri="{FF2B5EF4-FFF2-40B4-BE49-F238E27FC236}">
                  <a16:creationId xmlns:a16="http://schemas.microsoft.com/office/drawing/2014/main" id="{3FB38FA9-DACC-669D-8C66-2AFD47875F45}"/>
                </a:ext>
              </a:extLst>
            </p:cNvPr>
            <p:cNvSpPr txBox="1"/>
            <p:nvPr/>
          </p:nvSpPr>
          <p:spPr>
            <a:xfrm>
              <a:off x="4227615" y="3861783"/>
              <a:ext cx="3386186" cy="108709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800" b="0" i="0" u="none" strike="noStrike" kern="1200" cap="none" spc="0" normalizeH="0" baseline="0" noProof="0" dirty="0">
                  <a:ln>
                    <a:noFill/>
                  </a:ln>
                  <a:solidFill>
                    <a:srgbClr val="000000"/>
                  </a:solidFill>
                  <a:effectLst/>
                  <a:uLnTx/>
                  <a:uFillTx/>
                  <a:latin typeface="Open Sans"/>
                  <a:ea typeface="+mn-ea"/>
                  <a:cs typeface="+mn-cs"/>
                </a:rPr>
                <a:t>Permite el autoservicio con una inversión empresarial inicial limitada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800" b="0" i="0" u="none" strike="noStrike" kern="1200" cap="none" spc="0" normalizeH="0" baseline="0" noProof="0" dirty="0">
                  <a:ln>
                    <a:noFill/>
                  </a:ln>
                  <a:solidFill>
                    <a:srgbClr val="000000"/>
                  </a:solidFill>
                  <a:effectLst/>
                  <a:uLnTx/>
                  <a:uFillTx/>
                  <a:latin typeface="Open Sans"/>
                  <a:ea typeface="+mn-ea"/>
                  <a:cs typeface="+mn-cs"/>
                </a:rPr>
                <a:t>Facilita la gestión y el mantenimiento de todo el inventario del modelo para maximizar la eficiencia y reducir la deuda técnica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800" b="0" i="0" u="none" strike="noStrike" kern="1200" cap="none" spc="0" normalizeH="0" baseline="0" noProof="0" dirty="0">
                  <a:ln>
                    <a:noFill/>
                  </a:ln>
                  <a:solidFill>
                    <a:srgbClr val="000000"/>
                  </a:solidFill>
                  <a:effectLst/>
                  <a:uLnTx/>
                  <a:uFillTx/>
                  <a:latin typeface="Open Sans"/>
                  <a:ea typeface="+mn-ea"/>
                  <a:cs typeface="+mn-cs"/>
                </a:rPr>
                <a:t>Enfoque flexible y plug-and-play para aprovechar múltiples API en una sola solución </a:t>
              </a:r>
            </a:p>
          </p:txBody>
        </p:sp>
        <p:sp>
          <p:nvSpPr>
            <p:cNvPr id="95" name="TextBox 94">
              <a:extLst>
                <a:ext uri="{FF2B5EF4-FFF2-40B4-BE49-F238E27FC236}">
                  <a16:creationId xmlns:a16="http://schemas.microsoft.com/office/drawing/2014/main" id="{7A64EBB2-7BC4-2912-6B52-7287AB0F97AC}"/>
                </a:ext>
              </a:extLst>
            </p:cNvPr>
            <p:cNvSpPr txBox="1"/>
            <p:nvPr/>
          </p:nvSpPr>
          <p:spPr>
            <a:xfrm>
              <a:off x="4225290" y="5454167"/>
              <a:ext cx="3337093" cy="108709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800" b="0" i="0" u="none" strike="noStrike" kern="1200" cap="none" spc="0" normalizeH="0" baseline="0" noProof="0" dirty="0">
                  <a:ln>
                    <a:noFill/>
                  </a:ln>
                  <a:solidFill>
                    <a:srgbClr val="000000"/>
                  </a:solidFill>
                  <a:effectLst/>
                  <a:uLnTx/>
                  <a:uFillTx/>
                  <a:latin typeface="Open Sans"/>
                  <a:ea typeface="+mn-ea"/>
                  <a:cs typeface="+mn-cs"/>
                </a:rPr>
                <a:t>Puede utilizar repositorios de documentos comunes/integrados y bases de datos vectoriales para simplificar el ajuste fino y la disponibilidad de datos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800" b="0" i="0" u="none" strike="noStrike" kern="1200" cap="none" spc="0" normalizeH="0" baseline="0" noProof="0" dirty="0">
                  <a:ln>
                    <a:noFill/>
                  </a:ln>
                  <a:solidFill>
                    <a:srgbClr val="000000"/>
                  </a:solidFill>
                  <a:effectLst/>
                  <a:uLnTx/>
                  <a:uFillTx/>
                  <a:latin typeface="Open Sans"/>
                  <a:ea typeface="+mn-ea"/>
                  <a:cs typeface="+mn-cs"/>
                </a:rPr>
                <a:t>Mejora la visibilidad de los conjuntos de datos de entrenamiento disponibles y otras entradas para un ajuste fino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96" name="Oval 95">
              <a:extLst>
                <a:ext uri="{FF2B5EF4-FFF2-40B4-BE49-F238E27FC236}">
                  <a16:creationId xmlns:a16="http://schemas.microsoft.com/office/drawing/2014/main" id="{986513DD-A71A-C0C8-5876-62303D3DC5E9}"/>
                </a:ext>
              </a:extLst>
            </p:cNvPr>
            <p:cNvSpPr/>
            <p:nvPr/>
          </p:nvSpPr>
          <p:spPr bwMode="auto">
            <a:xfrm>
              <a:off x="8310613" y="3543103"/>
              <a:ext cx="523054" cy="523054"/>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301090" y="4721295"/>
              <a:ext cx="523054" cy="523054"/>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9032038" y="2473608"/>
              <a:ext cx="2584428" cy="5929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9038367" y="4721295"/>
              <a:ext cx="2900991" cy="7906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9038366" y="3578295"/>
              <a:ext cx="2584428" cy="5929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147215" y="5255520"/>
              <a:ext cx="3573178" cy="1060846"/>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157925" y="4402253"/>
              <a:ext cx="3573178" cy="1060846"/>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Jardín de Modelos</a:t>
              </a: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152240" y="3588229"/>
              <a:ext cx="3573178" cy="1060846"/>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Servicios de tiempo de ejecución</a:t>
              </a: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165114" y="2822620"/>
              <a:ext cx="3573178" cy="1060846"/>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131021" y="1983757"/>
              <a:ext cx="3573178" cy="1060846"/>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803792" y="2009180"/>
              <a:ext cx="220663" cy="220663"/>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2666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Frontal: 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Volver - Servicios fundacionales – Servicios Web</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424731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Volver - Servicios fundacionales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A4F10660-A854-3955-48AE-69B4060E9239}"/>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990163DD-8308-2DD7-28C6-3A17E34205EE}"/>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D2E4868-8A4E-EBDA-9B0B-987B4038A78D}"/>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BAC52F8-8ED6-ECC1-51F1-6C80BEE063D1}"/>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0C9DAC2E-AB91-AE19-5D9B-534B87AC786F}"/>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D13DEB81-8C5E-0CC5-09AA-B7C27CDE247D}"/>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3998058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403180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v="urn:schemas-microsoft-com:vml" xmlns:a16="http://schemas.microsoft.com/office/drawing/2014/main"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LLM</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Arquitectura representativa para un LLM de ingeniería rápida</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302500280"/>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3372908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Ilustración de meta-incitación</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a:solidFill>
                  <a:prstClr val="white">
                    <a:lumMod val="50000"/>
                  </a:prstClr>
                </a:solidFill>
                <a:latin typeface="Open Sans"/>
                <a:cs typeface="Calibri Light" panose="020F0302020204030204" pitchFamily="34" charset="0"/>
              </a:rPr>
              <a:t>El enfoque de meta-prompting se ha adoptado en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a14="http://schemas.microsoft.com/office/drawing/2010/main" xmlns:p14="http://schemas.microsoft.com/office/powerpoint/2010/main" xmlns:asvg="http://schemas.microsoft.com/office/drawing/2016/SVG/main" xmlns:a16="http://schemas.microsoft.com/office/drawing/2014/main" xmlns="">
                <a:solidFill>
                  <a:srgbClr val="FFFFFF"/>
                </a:solidFill>
              </a14:hiddenFill>
            </a:ext>
            <a:ext uri="{91240B29-F687-4f45-9708-019B960494DF}">
              <a14:hiddenLine xmlns:a14="http://schemas.microsoft.com/office/drawing/2010/main" xmlns:p14="http://schemas.microsoft.com/office/powerpoint/2010/main" xmlns:asvg="http://schemas.microsoft.com/office/drawing/2016/SVG/main" xmlns:a16="http://schemas.microsoft.com/office/drawing/2014/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a14="http://schemas.microsoft.com/office/drawing/2010/main" xmlns:p14="http://schemas.microsoft.com/office/powerpoint/2010/main" xmlns:asvg="http://schemas.microsoft.com/office/drawing/2016/SVG/main" xmlns:a16="http://schemas.microsoft.com/office/drawing/2014/main" xmlns="">
                <a:solidFill>
                  <a:srgbClr val="FFFFFF"/>
                </a:solidFill>
              </a14:hiddenFill>
            </a:ext>
            <a:ext uri="{91240B29-F687-4f45-9708-019B960494DF}">
              <a14:hiddenLine xmlns:a14="http://schemas.microsoft.com/office/drawing/2010/main" xmlns:p14="http://schemas.microsoft.com/office/powerpoint/2010/main" xmlns:asvg="http://schemas.microsoft.com/office/drawing/2016/SVG/main" xmlns:a16="http://schemas.microsoft.com/office/drawing/2014/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5ca7bcc3-5337-483c-a7b2-2fc43c0b8537"/>
    <ds:schemaRef ds:uri="http://www.w3.org/XML/1998/namespace"/>
    <ds:schemaRef ds:uri="http://schemas.microsoft.com/office/2006/documentManagement/types"/>
    <ds:schemaRef ds:uri="02014de3-1926-459c-b355-986a05e4a4ca"/>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17741</Words>
  <Application>Microsoft Office PowerPoint</Application>
  <PresentationFormat>Widescreen</PresentationFormat>
  <Paragraphs>1823</Paragraphs>
  <Slides>86</Slides>
  <Notes>66</Notes>
  <HiddenSlides>1</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3</vt:i4>
      </vt:variant>
      <vt:variant>
        <vt:lpstr>Slide Titles</vt:lpstr>
      </vt:variant>
      <vt:variant>
        <vt:i4>86</vt:i4>
      </vt:variant>
    </vt:vector>
  </HeadingPairs>
  <TitlesOfParts>
    <vt:vector size="120" baseType="lpstr">
      <vt:lpstr>ＭＳ Ｐゴシック</vt:lpstr>
      <vt:lpstr>-apple-system</vt:lpstr>
      <vt:lpstr>Arial</vt:lpstr>
      <vt:lpstr>Arimo</vt:lpstr>
      <vt:lpstr>Calibri</vt:lpstr>
      <vt:lpstr>Calibri Light</vt:lpstr>
      <vt:lpstr>Chronicle Display Black</vt:lpstr>
      <vt:lpstr>Consolas</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Pila de tecnología de IA generativa</vt:lpstr>
      <vt:lpstr>Personalizando nuestro chatbot generativo</vt:lpstr>
      <vt:lpstr>Arquetipos de soluciones para la personalización de LLM</vt:lpstr>
      <vt:lpstr>Pasos sobre cómo personalizar un modelo</vt:lpstr>
      <vt:lpstr>Arquitectura representativa para un LLM de ingeniería rápida</vt:lpstr>
      <vt:lpstr>Arquetipo de solución #1: Ingeniería de prompts</vt:lpstr>
      <vt:lpstr>PowerPoint Presentation</vt:lpstr>
      <vt:lpstr>PowerPoint Presentation</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ALETA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2025-05-05T10:35:07Z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